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sldIdLst>
    <p:sldId id="256" r:id="rId2"/>
    <p:sldId id="279" r:id="rId3"/>
    <p:sldId id="281" r:id="rId4"/>
    <p:sldId id="282" r:id="rId5"/>
    <p:sldId id="283" r:id="rId6"/>
    <p:sldId id="284" r:id="rId7"/>
    <p:sldId id="257" r:id="rId8"/>
    <p:sldId id="258" r:id="rId9"/>
    <p:sldId id="259" r:id="rId10"/>
    <p:sldId id="260" r:id="rId11"/>
    <p:sldId id="261" r:id="rId12"/>
    <p:sldId id="262" r:id="rId13"/>
    <p:sldId id="267" r:id="rId14"/>
    <p:sldId id="263" r:id="rId15"/>
    <p:sldId id="264" r:id="rId16"/>
    <p:sldId id="265" r:id="rId17"/>
    <p:sldId id="266" r:id="rId18"/>
    <p:sldId id="272" r:id="rId19"/>
    <p:sldId id="268" r:id="rId20"/>
    <p:sldId id="269" r:id="rId21"/>
    <p:sldId id="270" r:id="rId22"/>
    <p:sldId id="271" r:id="rId23"/>
    <p:sldId id="276" r:id="rId24"/>
    <p:sldId id="273" r:id="rId25"/>
    <p:sldId id="274" r:id="rId26"/>
    <p:sldId id="275" r:id="rId27"/>
    <p:sldId id="277" r:id="rId28"/>
    <p:sldId id="278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54"/>
    <a:srgbClr val="FF8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8"/>
    <p:restoredTop sz="94659"/>
  </p:normalViewPr>
  <p:slideViewPr>
    <p:cSldViewPr snapToGrid="0" snapToObjects="1">
      <p:cViewPr varScale="1">
        <p:scale>
          <a:sx n="58" d="100"/>
          <a:sy n="58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779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5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87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99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292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2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458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318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179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453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7186-F06F-C24B-A7EA-AFEE2BAB1816}" type="datetimeFigureOut">
              <a:rPr kumimoji="1" lang="zh-TW" altLang="en-US" smtClean="0"/>
              <a:t>2018/8/8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FCACF-EABF-0E46-B2DE-97A93155D74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initium.com/article/20180704-taiwan-pts-taiwanese-chinauniversity/" TargetMode="Externa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lsonyen.shinyapps.io/exc_studen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交換去哪裡？</a:t>
            </a:r>
            <a:br>
              <a:rPr kumimoji="1" lang="zh-TW" altLang="en-US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</a:br>
            <a:r>
              <a:rPr kumimoji="1" lang="en-US" altLang="zh-TW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8</a:t>
            </a:r>
            <a:r>
              <a:rPr kumimoji="1" lang="zh-TW" altLang="en-US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張圖帶你了解交換學生概況</a:t>
            </a:r>
            <a:endParaRPr kumimoji="1" lang="zh-TW" altLang="en-US" b="1" dirty="0">
              <a:solidFill>
                <a:srgbClr val="FFB854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892983"/>
            <a:ext cx="9144000" cy="1655762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課程：資料科學程式設計</a:t>
            </a:r>
          </a:p>
          <a:p>
            <a:r>
              <a:rPr kumimoji="1" lang="zh-TW" altLang="en-US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指導老師：蔡芸琤</a:t>
            </a:r>
          </a:p>
          <a:p>
            <a:r>
              <a:rPr kumimoji="1" lang="zh-TW" altLang="en-US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組員：顏郁修</a:t>
            </a:r>
            <a:r>
              <a:rPr kumimoji="1" lang="zh-TW" altLang="en-US" b="1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、徐丞億、賴虹宇</a:t>
            </a:r>
            <a:endParaRPr kumimoji="1" lang="zh-TW" altLang="en-US" b="1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988" y="264751"/>
            <a:ext cx="47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#4</a:t>
            </a:r>
            <a:r>
              <a:rPr lang="en-US" altLang="zh-TW" sz="32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交換都去哪裡了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?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6" name="Picture 2" descr="https://lh3.googleusercontent.com/76DMA09FwJ7JAWFceONlj06BgqkmMxItF5Ys5phlDVzVIC5WJ7GG_f-MiFuPT-B_qx66Nd80xVYpwG4zWc-1G0eukyLKDkLtO7oduHxkqR1y5hOhhTBRAk7gom18eJK40x9b0LQWdq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4679" y="972637"/>
            <a:ext cx="9145016" cy="565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/>
          <p:cNvSpPr txBox="1"/>
          <p:nvPr/>
        </p:nvSpPr>
        <p:spPr>
          <a:xfrm>
            <a:off x="914599" y="332656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#5 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分</a:t>
            </a:r>
            <a:r>
              <a:rPr lang="zh-TW" altLang="en-US" sz="3200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地區觀察交換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學生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: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中國</a:t>
            </a:r>
            <a:endParaRPr lang="zh-TW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62" y="1052736"/>
            <a:ext cx="8420100" cy="51943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 bwMode="auto">
          <a:xfrm>
            <a:off x="7370706" y="3068960"/>
            <a:ext cx="280831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字方塊 6"/>
          <p:cNvSpPr txBox="1"/>
          <p:nvPr/>
        </p:nvSpPr>
        <p:spPr>
          <a:xfrm>
            <a:off x="10179018" y="2852936"/>
            <a:ext cx="864096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b="1" smtClean="0">
                <a:solidFill>
                  <a:schemeClr val="bg2"/>
                </a:solidFill>
              </a:rPr>
              <a:t> 北京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>
            <a:off x="7946770" y="3861048"/>
            <a:ext cx="280831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字方塊 8"/>
          <p:cNvSpPr txBox="1"/>
          <p:nvPr/>
        </p:nvSpPr>
        <p:spPr>
          <a:xfrm>
            <a:off x="10755082" y="3645024"/>
            <a:ext cx="864096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</a:rPr>
              <a:t> 上海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7144551" y="4713658"/>
            <a:ext cx="280831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/>
          <p:cNvSpPr txBox="1"/>
          <p:nvPr/>
        </p:nvSpPr>
        <p:spPr>
          <a:xfrm>
            <a:off x="9952863" y="4497634"/>
            <a:ext cx="864096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</a:rPr>
              <a:t> 香港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 bwMode="auto">
          <a:xfrm>
            <a:off x="3842314" y="4497634"/>
            <a:ext cx="35283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文字方塊 12"/>
          <p:cNvSpPr txBox="1"/>
          <p:nvPr/>
        </p:nvSpPr>
        <p:spPr>
          <a:xfrm>
            <a:off x="3112706" y="4312968"/>
            <a:ext cx="864096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</a:rPr>
              <a:t> 廈門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8586" y="4312968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中國交換排行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同濟大學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886 </a:t>
            </a: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上海交通大學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648 </a:t>
            </a: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北京大學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547 </a:t>
            </a: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復旦大學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520 </a:t>
            </a: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廈門大學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454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30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354759" y="3861048"/>
            <a:ext cx="7200800" cy="26642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 smtClean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「今年</a:t>
            </a:r>
            <a:r>
              <a:rPr lang="zh-TW" altLang="en-US" sz="2200" dirty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廈門大學原本要招收</a:t>
            </a:r>
            <a:r>
              <a:rPr lang="en-US" altLang="zh-TW" sz="2200" b="1" dirty="0">
                <a:solidFill>
                  <a:srgbClr val="FFB854"/>
                </a:solidFill>
                <a:latin typeface="Heiti TC Light" charset="-120"/>
                <a:ea typeface="Heiti TC Light" charset="-120"/>
                <a:cs typeface="Heiti TC Light" charset="-120"/>
              </a:rPr>
              <a:t>20</a:t>
            </a:r>
            <a:r>
              <a:rPr lang="zh-TW" altLang="en-US" sz="2200" dirty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名台籍生，卻開放兩百人面試、最後錄取</a:t>
            </a:r>
            <a:r>
              <a:rPr lang="en-US" altLang="zh-TW" sz="2200" b="1" dirty="0">
                <a:solidFill>
                  <a:srgbClr val="FFB854"/>
                </a:solidFill>
                <a:latin typeface="Heiti TC Light" charset="-120"/>
                <a:ea typeface="Heiti TC Light" charset="-120"/>
                <a:cs typeface="Heiti TC Light" charset="-120"/>
              </a:rPr>
              <a:t>128</a:t>
            </a:r>
            <a:r>
              <a:rPr lang="zh-TW" altLang="en-US" sz="2200" b="1" dirty="0">
                <a:solidFill>
                  <a:srgbClr val="FFB854"/>
                </a:solidFill>
                <a:latin typeface="Heiti TC Light" charset="-120"/>
                <a:ea typeface="Heiti TC Light" charset="-120"/>
                <a:cs typeface="Heiti TC Light" charset="-120"/>
              </a:rPr>
              <a:t>人</a:t>
            </a:r>
            <a:r>
              <a:rPr lang="zh-TW" altLang="en-US" sz="2200" dirty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。這</a:t>
            </a:r>
            <a:r>
              <a:rPr lang="en-US" altLang="zh-TW" sz="2200" dirty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128</a:t>
            </a:r>
            <a:r>
              <a:rPr lang="zh-TW" altLang="en-US" sz="2200" dirty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位同學，同時也錄取台灣的國立大學、中國的其他頂尖大學，不管最後他們是否選擇到廈大就讀，但廈大已經擺出了廣納台生的</a:t>
            </a:r>
            <a:r>
              <a:rPr lang="zh-TW" altLang="en-US" sz="2200" dirty="0" smtClean="0">
                <a:solidFill>
                  <a:schemeClr val="bg1">
                    <a:lumMod val="8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姿態。」</a:t>
            </a:r>
            <a:endParaRPr kumimoji="1" lang="zh-TW" altLang="en-US" sz="2200" dirty="0">
              <a:solidFill>
                <a:schemeClr val="bg1">
                  <a:lumMod val="8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83" y="546253"/>
            <a:ext cx="11571783" cy="31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27" y="958484"/>
            <a:ext cx="5400601" cy="41861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824028" y="958484"/>
            <a:ext cx="6071180" cy="417739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323311" y="5157192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同志社大學	</a:t>
            </a:r>
            <a:r>
              <a:rPr kumimoji="1" lang="en-US" altLang="zh-TW" dirty="0">
                <a:solidFill>
                  <a:schemeClr val="bg1"/>
                </a:solidFill>
              </a:rPr>
              <a:t>265</a:t>
            </a:r>
            <a:r>
              <a:rPr kumimoji="1" lang="zh-TW" altLang="en-US" dirty="0">
                <a:solidFill>
                  <a:schemeClr val="bg1"/>
                </a:solidFill>
              </a:rPr>
              <a:t>大阪大學	</a:t>
            </a:r>
            <a:r>
              <a:rPr kumimoji="1" lang="en-US" altLang="zh-TW" dirty="0">
                <a:solidFill>
                  <a:schemeClr val="bg1"/>
                </a:solidFill>
              </a:rPr>
              <a:t>226</a:t>
            </a:r>
            <a:r>
              <a:rPr kumimoji="1" lang="zh-TW" altLang="en-US" dirty="0">
                <a:solidFill>
                  <a:schemeClr val="bg1"/>
                </a:solidFill>
              </a:rPr>
              <a:t>早稻田大學	</a:t>
            </a:r>
            <a:r>
              <a:rPr kumimoji="1" lang="en-US" altLang="zh-TW" dirty="0">
                <a:solidFill>
                  <a:schemeClr val="bg1"/>
                </a:solidFill>
              </a:rPr>
              <a:t>205</a:t>
            </a:r>
            <a:r>
              <a:rPr kumimoji="1" lang="zh-TW" altLang="en-US" dirty="0">
                <a:solidFill>
                  <a:schemeClr val="bg1"/>
                </a:solidFill>
              </a:rPr>
              <a:t>山口大學	</a:t>
            </a:r>
            <a:r>
              <a:rPr kumimoji="1" lang="en-US" altLang="zh-TW" dirty="0">
                <a:solidFill>
                  <a:schemeClr val="bg1"/>
                </a:solidFill>
              </a:rPr>
              <a:t>203</a:t>
            </a:r>
            <a:r>
              <a:rPr kumimoji="1" lang="zh-TW" altLang="en-US" dirty="0">
                <a:solidFill>
                  <a:schemeClr val="bg1"/>
                </a:solidFill>
              </a:rPr>
              <a:t>東北大學	</a:t>
            </a:r>
            <a:r>
              <a:rPr kumimoji="1" lang="en-US" altLang="zh-TW" dirty="0">
                <a:solidFill>
                  <a:schemeClr val="bg1"/>
                </a:solidFill>
              </a:rPr>
              <a:t>195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10062" y="5157192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梨花女子大學	</a:t>
            </a:r>
            <a:r>
              <a:rPr kumimoji="1" lang="en-US" altLang="zh-TW" dirty="0">
                <a:solidFill>
                  <a:schemeClr val="bg1"/>
                </a:solidFill>
              </a:rPr>
              <a:t>204</a:t>
            </a:r>
            <a:r>
              <a:rPr kumimoji="1" lang="zh-TW" altLang="en-US" dirty="0">
                <a:solidFill>
                  <a:schemeClr val="bg1"/>
                </a:solidFill>
              </a:rPr>
              <a:t>首爾教育大學	</a:t>
            </a:r>
            <a:r>
              <a:rPr kumimoji="1" lang="en-US" altLang="zh-TW" dirty="0">
                <a:solidFill>
                  <a:schemeClr val="bg1"/>
                </a:solidFill>
              </a:rPr>
              <a:t>166</a:t>
            </a:r>
            <a:r>
              <a:rPr kumimoji="1" lang="zh-TW" altLang="en-US" dirty="0">
                <a:solidFill>
                  <a:schemeClr val="bg1"/>
                </a:solidFill>
              </a:rPr>
              <a:t>全北大學	</a:t>
            </a:r>
            <a:r>
              <a:rPr kumimoji="1" lang="en-US" altLang="zh-TW" dirty="0">
                <a:solidFill>
                  <a:schemeClr val="bg1"/>
                </a:solidFill>
              </a:rPr>
              <a:t>164</a:t>
            </a:r>
            <a:r>
              <a:rPr kumimoji="1" lang="zh-TW" altLang="en-US" dirty="0">
                <a:solidFill>
                  <a:schemeClr val="bg1"/>
                </a:solidFill>
              </a:rPr>
              <a:t>慶熙大學	</a:t>
            </a:r>
            <a:r>
              <a:rPr kumimoji="1" lang="en-US" altLang="zh-TW" dirty="0">
                <a:solidFill>
                  <a:schemeClr val="bg1"/>
                </a:solidFill>
              </a:rPr>
              <a:t>147</a:t>
            </a:r>
            <a:r>
              <a:rPr kumimoji="1" lang="zh-TW" altLang="en-US" dirty="0">
                <a:solidFill>
                  <a:schemeClr val="bg1"/>
                </a:solidFill>
              </a:rPr>
              <a:t>成均館大學	</a:t>
            </a:r>
            <a:r>
              <a:rPr kumimoji="1" lang="en-US" altLang="zh-TW" dirty="0">
                <a:solidFill>
                  <a:schemeClr val="bg1"/>
                </a:solidFill>
              </a:rPr>
              <a:t>132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838200" y="359410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#5 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分</a:t>
            </a:r>
            <a:r>
              <a:rPr lang="zh-TW" altLang="en-US" sz="3200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地區觀察交換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學生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: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日本、韓國</a:t>
            </a:r>
            <a:endParaRPr lang="zh-TW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32204" y="509172"/>
            <a:ext cx="11358480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爬取</a:t>
            </a:r>
            <a:r>
              <a:rPr lang="en-US" altLang="zh-TW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PPT </a:t>
            </a:r>
            <a:r>
              <a:rPr lang="zh-TW" altLang="en-US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留學版 </a:t>
            </a:r>
            <a:r>
              <a:rPr lang="en-US" altLang="zh-TW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  <a:sym typeface="Arial" panose="020B0604020202020204" pitchFamily="34" charset="0"/>
              </a:rPr>
              <a:t>101</a:t>
            </a:r>
            <a:r>
              <a:rPr lang="zh-TW" altLang="en-US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  <a:sym typeface="Arial" panose="020B0604020202020204" pitchFamily="34" charset="0"/>
              </a:rPr>
              <a:t>年～</a:t>
            </a:r>
            <a:r>
              <a:rPr lang="en-US" altLang="zh-TW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  <a:sym typeface="Arial" panose="020B0604020202020204" pitchFamily="34" charset="0"/>
              </a:rPr>
              <a:t>104</a:t>
            </a:r>
            <a:r>
              <a:rPr lang="zh-TW" altLang="en-US" sz="320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  <a:sym typeface="Arial" panose="020B0604020202020204" pitchFamily="34" charset="0"/>
              </a:rPr>
              <a:t>年的所有文章，分析其內容</a:t>
            </a:r>
            <a:endParaRPr lang="zh-CN" altLang="en-US" sz="240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  <a:sym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92" y="1459786"/>
            <a:ext cx="10786903" cy="50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/>
          <p:cNvSpPr txBox="1"/>
          <p:nvPr/>
        </p:nvSpPr>
        <p:spPr>
          <a:xfrm>
            <a:off x="914599" y="260648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#6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各</a:t>
            </a:r>
            <a:r>
              <a:rPr lang="zh-TW" altLang="en-US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月份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發文量：</a:t>
            </a:r>
            <a:r>
              <a:rPr lang="en-US" altLang="zh-TW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3.4</a:t>
            </a:r>
            <a:r>
              <a:rPr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月最多，</a:t>
            </a:r>
            <a:r>
              <a:rPr lang="en-US" altLang="zh-TW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8.9</a:t>
            </a:r>
            <a:r>
              <a:rPr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月最少</a:t>
            </a:r>
            <a:endParaRPr lang="zh-CN" altLang="en-US" sz="3200" dirty="0">
              <a:solidFill>
                <a:srgbClr val="FFB854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" y="920961"/>
            <a:ext cx="4895037" cy="30219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264" y="920962"/>
            <a:ext cx="4960092" cy="30656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" y="3822432"/>
            <a:ext cx="4911481" cy="30355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264" y="3822432"/>
            <a:ext cx="4911481" cy="303556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36197" y="10527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101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28389" y="10527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102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36197" y="39428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103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28389" y="39336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smtClean="0">
                <a:solidFill>
                  <a:schemeClr val="bg1">
                    <a:lumMod val="50000"/>
                  </a:schemeClr>
                </a:solidFill>
              </a:rPr>
              <a:t>104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91981" y="876201"/>
            <a:ext cx="504056" cy="294623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088574" y="876201"/>
            <a:ext cx="504056" cy="2946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6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23" y="10983"/>
            <a:ext cx="6726186" cy="684701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259415" y="1700808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kumimoji="1" lang="zh-TW" altLang="en-US" dirty="0" smtClean="0">
                <a:solidFill>
                  <a:schemeClr val="bg1">
                    <a:lumMod val="85000"/>
                  </a:schemeClr>
                </a:solidFill>
              </a:rPr>
              <a:t>月底到</a:t>
            </a:r>
            <a:r>
              <a:rPr kumimoji="1" lang="en-US" altLang="zh-TW" dirty="0" smtClean="0">
                <a:solidFill>
                  <a:schemeClr val="bg1">
                    <a:lumMod val="85000"/>
                  </a:schemeClr>
                </a:solidFill>
              </a:rPr>
              <a:t>4</a:t>
            </a:r>
            <a:r>
              <a:rPr kumimoji="1" lang="zh-TW" altLang="en-US" dirty="0" smtClean="0">
                <a:solidFill>
                  <a:schemeClr val="bg1">
                    <a:lumMod val="85000"/>
                  </a:schemeClr>
                </a:solidFill>
              </a:rPr>
              <a:t>月初為美國大學放榜日期，根據前頁資料，推測留學版有一主要功能為</a:t>
            </a:r>
            <a:r>
              <a:rPr kumimoji="1" lang="zh-TW" altLang="en-US" b="1" u="sng" dirty="0" smtClean="0">
                <a:solidFill>
                  <a:schemeClr val="bg1">
                    <a:lumMod val="85000"/>
                  </a:schemeClr>
                </a:solidFill>
              </a:rPr>
              <a:t>放榜、落榜的心得分享</a:t>
            </a:r>
            <a:endParaRPr kumimoji="1" lang="zh-TW" altLang="en-US" b="1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31223" y="116632"/>
            <a:ext cx="1152128" cy="674136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53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TextBox 42"/>
          <p:cNvSpPr txBox="1"/>
          <p:nvPr/>
        </p:nvSpPr>
        <p:spPr>
          <a:xfrm>
            <a:off x="914599" y="332656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en-US" altLang="zh-TW" sz="4000" b="0" dirty="0">
                <a:solidFill>
                  <a:schemeClr val="bg1">
                    <a:lumMod val="85000"/>
                  </a:schemeClr>
                </a:solidFill>
              </a:rPr>
              <a:t>7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</a:rPr>
              <a:t>各</a:t>
            </a:r>
            <a:r>
              <a:rPr lang="zh-TW" altLang="en-US" b="0" dirty="0">
                <a:solidFill>
                  <a:schemeClr val="bg1"/>
                </a:solidFill>
              </a:rPr>
              <a:t>月份前五大</a:t>
            </a:r>
            <a:r>
              <a:rPr lang="zh-TW" altLang="en-US" b="0" dirty="0" smtClean="0">
                <a:solidFill>
                  <a:schemeClr val="bg1"/>
                </a:solidFill>
              </a:rPr>
              <a:t>關鍵字</a:t>
            </a:r>
            <a:r>
              <a:rPr lang="en-US" altLang="zh-TW" b="0" dirty="0" smtClean="0">
                <a:solidFill>
                  <a:schemeClr val="bg1"/>
                </a:solidFill>
              </a:rPr>
              <a:t>(101</a:t>
            </a:r>
            <a:r>
              <a:rPr lang="zh-TW" altLang="en-US" b="0" dirty="0" smtClean="0">
                <a:solidFill>
                  <a:schemeClr val="bg1"/>
                </a:solidFill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</a:rPr>
              <a:t>)</a:t>
            </a:r>
            <a:endParaRPr lang="zh-CN" altLang="en-US" sz="3200" b="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91" y="948209"/>
            <a:ext cx="6912768" cy="54054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7719354" y="4113078"/>
            <a:ext cx="360041" cy="115212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 bwMode="auto">
          <a:xfrm rot="5400000">
            <a:off x="4666778" y="2816933"/>
            <a:ext cx="360041" cy="115212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 rot="5400000">
            <a:off x="5462257" y="3008109"/>
            <a:ext cx="360041" cy="59543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線箭頭接點 8"/>
          <p:cNvCxnSpPr/>
          <p:nvPr/>
        </p:nvCxnSpPr>
        <p:spPr bwMode="auto">
          <a:xfrm flipH="1">
            <a:off x="8619455" y="5985286"/>
            <a:ext cx="74936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文字方塊 9"/>
          <p:cNvSpPr txBox="1"/>
          <p:nvPr/>
        </p:nvSpPr>
        <p:spPr>
          <a:xfrm>
            <a:off x="9545178" y="5703852"/>
            <a:ext cx="198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srgbClr val="FF8F8C"/>
                </a:solidFill>
              </a:rPr>
              <a:t>剛到國外</a:t>
            </a:r>
            <a:endParaRPr kumimoji="1" lang="zh-TW" altLang="en-US" sz="2400" b="1" dirty="0">
              <a:solidFill>
                <a:srgbClr val="FF8F8C"/>
              </a:solidFill>
            </a:endParaRPr>
          </a:p>
        </p:txBody>
      </p:sp>
      <p:cxnSp>
        <p:nvCxnSpPr>
          <p:cNvPr id="11" name="直線箭頭接點 10"/>
          <p:cNvCxnSpPr/>
          <p:nvPr/>
        </p:nvCxnSpPr>
        <p:spPr bwMode="auto">
          <a:xfrm flipH="1">
            <a:off x="8475440" y="4221088"/>
            <a:ext cx="786794" cy="468054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線箭頭接點 11"/>
          <p:cNvCxnSpPr/>
          <p:nvPr/>
        </p:nvCxnSpPr>
        <p:spPr bwMode="auto">
          <a:xfrm flipH="1" flipV="1">
            <a:off x="5422864" y="3359668"/>
            <a:ext cx="3839370" cy="717404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文字方塊 12"/>
          <p:cNvSpPr txBox="1"/>
          <p:nvPr/>
        </p:nvSpPr>
        <p:spPr>
          <a:xfrm>
            <a:off x="9608602" y="3950748"/>
            <a:ext cx="2097917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en-US" altLang="zh-TW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2.3</a:t>
            </a:r>
            <a:r>
              <a:rPr lang="zh-TW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月等待放榜</a:t>
            </a:r>
          </a:p>
        </p:txBody>
      </p:sp>
    </p:spTree>
    <p:extLst>
      <p:ext uri="{BB962C8B-B14F-4D97-AF65-F5344CB8AC3E}">
        <p14:creationId xmlns:p14="http://schemas.microsoft.com/office/powerpoint/2010/main" val="63681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687" y="1124744"/>
            <a:ext cx="8703366" cy="5472609"/>
          </a:xfrm>
          <a:prstGeom prst="rect">
            <a:avLst/>
          </a:prstGeom>
        </p:spPr>
      </p:pic>
      <p:sp>
        <p:nvSpPr>
          <p:cNvPr id="5" name="TextBox 42"/>
          <p:cNvSpPr txBox="1"/>
          <p:nvPr/>
        </p:nvSpPr>
        <p:spPr>
          <a:xfrm>
            <a:off x="3002831" y="678170"/>
            <a:ext cx="78644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TW" altLang="en-US" b="0" smtClean="0">
                <a:solidFill>
                  <a:schemeClr val="bg1"/>
                </a:solidFill>
              </a:rPr>
              <a:t>前</a:t>
            </a:r>
            <a:r>
              <a:rPr lang="zh-TW" altLang="en-US" b="0" dirty="0">
                <a:solidFill>
                  <a:schemeClr val="bg1"/>
                </a:solidFill>
              </a:rPr>
              <a:t>五大</a:t>
            </a:r>
            <a:r>
              <a:rPr lang="zh-TW" altLang="en-US" b="0" dirty="0" smtClean="0">
                <a:solidFill>
                  <a:schemeClr val="bg1"/>
                </a:solidFill>
              </a:rPr>
              <a:t>關鍵字在</a:t>
            </a:r>
            <a:r>
              <a:rPr lang="zh-TW" altLang="en-US" b="0" smtClean="0">
                <a:solidFill>
                  <a:schemeClr val="bg1"/>
                </a:solidFill>
              </a:rPr>
              <a:t>各月份分佈</a:t>
            </a:r>
            <a:r>
              <a:rPr lang="en-US" altLang="zh-TW" b="0" dirty="0" smtClean="0">
                <a:solidFill>
                  <a:schemeClr val="bg1"/>
                </a:solidFill>
              </a:rPr>
              <a:t>(101</a:t>
            </a:r>
            <a:r>
              <a:rPr lang="zh-TW" altLang="en-US" b="0" dirty="0" smtClean="0">
                <a:solidFill>
                  <a:schemeClr val="bg1"/>
                </a:solidFill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</a:rPr>
              <a:t>)</a:t>
            </a:r>
            <a:endParaRPr lang="zh-CN" altLang="en-US" sz="3200" b="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5147352" y="-1019777"/>
            <a:ext cx="895534" cy="7488832"/>
          </a:xfrm>
          <a:prstGeom prst="rect">
            <a:avLst/>
          </a:prstGeom>
          <a:noFill/>
          <a:ln w="76200" cap="flat" cmpd="sng" algn="ctr">
            <a:solidFill>
              <a:srgbClr val="007A3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線箭頭接點 6"/>
          <p:cNvCxnSpPr>
            <a:stCxn id="8" idx="1"/>
          </p:cNvCxnSpPr>
          <p:nvPr/>
        </p:nvCxnSpPr>
        <p:spPr bwMode="auto">
          <a:xfrm flipH="1">
            <a:off x="9321707" y="2176750"/>
            <a:ext cx="1088346" cy="309481"/>
          </a:xfrm>
          <a:prstGeom prst="straightConnector1">
            <a:avLst/>
          </a:prstGeom>
          <a:noFill/>
          <a:ln w="38100" cap="flat" cmpd="sng" algn="ctr">
            <a:solidFill>
              <a:srgbClr val="007A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字方塊 7"/>
          <p:cNvSpPr txBox="1"/>
          <p:nvPr/>
        </p:nvSpPr>
        <p:spPr>
          <a:xfrm>
            <a:off x="10410053" y="1706375"/>
            <a:ext cx="1391275" cy="94075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zh-TW" alt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隨時都有人在討論行李</a:t>
            </a:r>
          </a:p>
          <a:p>
            <a:r>
              <a:rPr lang="zh-TW" alt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（除了</a:t>
            </a:r>
            <a:r>
              <a:rPr lang="en-US" altLang="zh-TW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zh-TW" alt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月）</a:t>
            </a:r>
            <a:endParaRPr lang="zh-TW" altLang="en-US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5183356" y="-1631845"/>
            <a:ext cx="895534" cy="6408712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線箭頭接點 9"/>
          <p:cNvCxnSpPr/>
          <p:nvPr/>
        </p:nvCxnSpPr>
        <p:spPr bwMode="auto">
          <a:xfrm flipH="1">
            <a:off x="8835479" y="1120368"/>
            <a:ext cx="542498" cy="353375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/>
          <p:cNvSpPr txBox="1"/>
          <p:nvPr/>
        </p:nvSpPr>
        <p:spPr>
          <a:xfrm>
            <a:off x="9377977" y="517831"/>
            <a:ext cx="1622133" cy="94075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en-US" altLang="zh-TW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4,7,10,12</a:t>
            </a:r>
            <a:r>
              <a:rPr lang="zh-TW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月</a:t>
            </a:r>
          </a:p>
          <a:p>
            <a:r>
              <a:rPr lang="zh-TW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討論公費生</a:t>
            </a:r>
            <a:endParaRPr lang="zh-TW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TextBox 42"/>
          <p:cNvSpPr txBox="1"/>
          <p:nvPr/>
        </p:nvSpPr>
        <p:spPr>
          <a:xfrm>
            <a:off x="914599" y="332656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</a:t>
            </a:r>
            <a:r>
              <a:rPr lang="en-US" altLang="zh-TW" sz="4000" b="0" dirty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7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各</a:t>
            </a:r>
            <a:r>
              <a:rPr lang="zh-TW" altLang="en-US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月份前五大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關鍵字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(102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6767" y="980728"/>
            <a:ext cx="7056784" cy="57269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4262970" y="3465006"/>
            <a:ext cx="648073" cy="1152128"/>
          </a:xfrm>
          <a:prstGeom prst="rect">
            <a:avLst/>
          </a:prstGeom>
          <a:noFill/>
          <a:ln w="38100" cap="flat" cmpd="sng" algn="ctr">
            <a:solidFill>
              <a:srgbClr val="FF8F8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8F8C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線箭頭接點 6"/>
          <p:cNvCxnSpPr/>
          <p:nvPr/>
        </p:nvCxnSpPr>
        <p:spPr bwMode="auto">
          <a:xfrm flipH="1">
            <a:off x="5163071" y="3993770"/>
            <a:ext cx="3806712" cy="0"/>
          </a:xfrm>
          <a:prstGeom prst="straightConnector1">
            <a:avLst/>
          </a:prstGeom>
          <a:noFill/>
          <a:ln w="38100" cap="flat" cmpd="sng" algn="ctr">
            <a:solidFill>
              <a:srgbClr val="FF8F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字方塊 7"/>
          <p:cNvSpPr txBox="1"/>
          <p:nvPr/>
        </p:nvSpPr>
        <p:spPr>
          <a:xfrm>
            <a:off x="8969783" y="3720969"/>
            <a:ext cx="1921270" cy="72416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zh-TW" altLang="en-US" b="1" dirty="0" smtClean="0">
                <a:solidFill>
                  <a:srgbClr val="FF8F8C"/>
                </a:solidFill>
              </a:rPr>
              <a:t>德國研究所</a:t>
            </a:r>
            <a:br>
              <a:rPr lang="zh-TW" altLang="en-US" b="1" dirty="0" smtClean="0">
                <a:solidFill>
                  <a:srgbClr val="FF8F8C"/>
                </a:solidFill>
              </a:rPr>
            </a:br>
            <a:r>
              <a:rPr lang="en-US" altLang="zh-TW" b="1" dirty="0" smtClean="0">
                <a:solidFill>
                  <a:srgbClr val="FF8F8C"/>
                </a:solidFill>
              </a:rPr>
              <a:t>7</a:t>
            </a:r>
            <a:r>
              <a:rPr lang="zh-TW" altLang="en-US" b="1" dirty="0" smtClean="0">
                <a:solidFill>
                  <a:srgbClr val="FF8F8C"/>
                </a:solidFill>
              </a:rPr>
              <a:t>月中申請截止</a:t>
            </a:r>
            <a:endParaRPr lang="zh-TW" altLang="en-US" b="1" dirty="0">
              <a:solidFill>
                <a:srgbClr val="FF8F8C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4360401" y="1866359"/>
            <a:ext cx="360041" cy="1101283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線箭頭接點 9"/>
          <p:cNvCxnSpPr/>
          <p:nvPr/>
        </p:nvCxnSpPr>
        <p:spPr bwMode="auto">
          <a:xfrm flipH="1" flipV="1">
            <a:off x="6171185" y="2996952"/>
            <a:ext cx="3312366" cy="9484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/>
          <p:cNvSpPr txBox="1"/>
          <p:nvPr/>
        </p:nvSpPr>
        <p:spPr>
          <a:xfrm>
            <a:off x="9644131" y="2687331"/>
            <a:ext cx="170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許多關於基本生活的問題</a:t>
            </a:r>
            <a:endParaRPr kumimoji="1" lang="zh-TW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 rot="5400000">
            <a:off x="5268530" y="2598355"/>
            <a:ext cx="704023" cy="1101283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 rot="5400000">
            <a:off x="6023331" y="3848824"/>
            <a:ext cx="1303816" cy="1008112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0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問題＆方法</a:t>
            </a:r>
            <a:endParaRPr kumimoji="1" lang="zh-TW" altLang="en-US" sz="4800" b="1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67318" y="1510579"/>
            <a:ext cx="10386482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若以交換為選校考量原因，究竟要選哪個學校？</a:t>
            </a:r>
            <a:endParaRPr kumimoji="1" lang="en-US" altLang="zh-TW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北部學校交換機會真的比較多嗎？</a:t>
            </a:r>
            <a:endParaRPr kumimoji="1" lang="en-US" altLang="zh-TW" dirty="0" smtClean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哪個交換國家是有最多同鄉？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（</a:t>
            </a:r>
            <a:r>
              <a:rPr kumimoji="1" lang="en-US" altLang="zh-TW" dirty="0" err="1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ggplot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分析）</a:t>
            </a:r>
            <a:endParaRPr kumimoji="1" lang="en-US" altLang="zh-TW" dirty="0" smtClean="0">
              <a:solidFill>
                <a:srgbClr val="FFB854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如果我想去＿＿，應該去哪所大學最有機會？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（</a:t>
            </a:r>
            <a:r>
              <a:rPr kumimoji="1" lang="en-US" altLang="zh-TW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shiny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：</a:t>
            </a:r>
            <a:r>
              <a:rPr kumimoji="1" lang="en-US" altLang="zh-TW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https</a:t>
            </a:r>
            <a:r>
              <a:rPr kumimoji="1" lang="en-US" altLang="zh-TW" dirty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://</a:t>
            </a:r>
            <a:r>
              <a:rPr kumimoji="1" lang="en-US" altLang="zh-TW" dirty="0" err="1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willsonyen.shinyapps.io</a:t>
            </a:r>
            <a:r>
              <a:rPr kumimoji="1" lang="en-US" altLang="zh-TW" dirty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/</a:t>
            </a:r>
            <a:r>
              <a:rPr kumimoji="1" lang="en-US" altLang="zh-TW" dirty="0" err="1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exc_student</a:t>
            </a:r>
            <a:r>
              <a:rPr kumimoji="1" lang="en-US" altLang="zh-TW" dirty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  <a:hlinkClick r:id="rId2"/>
              </a:rPr>
              <a:t>/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）</a:t>
            </a:r>
            <a:endParaRPr kumimoji="1" lang="zh-TW" altLang="en-US" dirty="0" smtClean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如果想要參考國外生活狀況、申請問題，</a:t>
            </a:r>
            <a:r>
              <a:rPr kumimoji="1" lang="en-US" altLang="zh-TW" dirty="0" err="1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ptt</a:t>
            </a:r>
            <a:r>
              <a:rPr kumimoji="1" lang="zh-TW" altLang="en-US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留學版提供了什麼樣的資訊？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（</a:t>
            </a:r>
            <a:r>
              <a:rPr kumimoji="1" lang="en-US" altLang="zh-TW" dirty="0" err="1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ptt</a:t>
            </a:r>
            <a:r>
              <a:rPr kumimoji="1"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爬蟲）</a:t>
            </a:r>
          </a:p>
        </p:txBody>
      </p:sp>
    </p:spTree>
    <p:extLst>
      <p:ext uri="{BB962C8B-B14F-4D97-AF65-F5344CB8AC3E}">
        <p14:creationId xmlns:p14="http://schemas.microsoft.com/office/powerpoint/2010/main" val="2596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647" y="1097596"/>
            <a:ext cx="8763352" cy="5576717"/>
          </a:xfrm>
          <a:prstGeom prst="rect">
            <a:avLst/>
          </a:prstGeom>
        </p:spPr>
      </p:pic>
      <p:sp>
        <p:nvSpPr>
          <p:cNvPr id="5" name="TextBox 42"/>
          <p:cNvSpPr txBox="1"/>
          <p:nvPr/>
        </p:nvSpPr>
        <p:spPr>
          <a:xfrm>
            <a:off x="3002831" y="678170"/>
            <a:ext cx="78644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TW" altLang="en-US" b="0" dirty="0" smtClean="0">
                <a:solidFill>
                  <a:schemeClr val="bg1"/>
                </a:solidFill>
              </a:rPr>
              <a:t>前</a:t>
            </a:r>
            <a:r>
              <a:rPr lang="zh-TW" altLang="en-US" b="0" dirty="0">
                <a:solidFill>
                  <a:schemeClr val="bg1"/>
                </a:solidFill>
              </a:rPr>
              <a:t>五大</a:t>
            </a:r>
            <a:r>
              <a:rPr lang="zh-TW" altLang="en-US" b="0" dirty="0" smtClean="0">
                <a:solidFill>
                  <a:schemeClr val="bg1"/>
                </a:solidFill>
              </a:rPr>
              <a:t>關鍵字在各月份分佈</a:t>
            </a:r>
            <a:r>
              <a:rPr lang="en-US" altLang="zh-TW" b="0" dirty="0" smtClean="0">
                <a:solidFill>
                  <a:schemeClr val="bg1"/>
                </a:solidFill>
              </a:rPr>
              <a:t>(102</a:t>
            </a:r>
            <a:r>
              <a:rPr lang="zh-TW" altLang="en-US" b="0" dirty="0" smtClean="0">
                <a:solidFill>
                  <a:schemeClr val="bg1"/>
                </a:solidFill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</a:rPr>
              <a:t>)</a:t>
            </a:r>
            <a:endParaRPr lang="zh-CN" altLang="en-US" sz="3200" b="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5051522" y="-851939"/>
            <a:ext cx="1087194" cy="7488832"/>
          </a:xfrm>
          <a:prstGeom prst="rect">
            <a:avLst/>
          </a:prstGeom>
          <a:noFill/>
          <a:ln w="76200" cap="flat" cmpd="sng" algn="ctr">
            <a:solidFill>
              <a:srgbClr val="007A3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線箭頭接點 6"/>
          <p:cNvCxnSpPr/>
          <p:nvPr/>
        </p:nvCxnSpPr>
        <p:spPr bwMode="auto">
          <a:xfrm flipH="1">
            <a:off x="9321706" y="2440044"/>
            <a:ext cx="697538" cy="299443"/>
          </a:xfrm>
          <a:prstGeom prst="straightConnector1">
            <a:avLst/>
          </a:prstGeom>
          <a:noFill/>
          <a:ln w="38100" cap="flat" cmpd="sng" algn="ctr">
            <a:solidFill>
              <a:srgbClr val="007A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字方塊 7"/>
          <p:cNvSpPr txBox="1"/>
          <p:nvPr/>
        </p:nvSpPr>
        <p:spPr>
          <a:xfrm>
            <a:off x="10124838" y="2054286"/>
            <a:ext cx="1641344" cy="53362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zh-TW" alt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「生活」相關問</a:t>
            </a:r>
          </a:p>
          <a:p>
            <a:r>
              <a:rPr lang="zh-TW" alt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zh-TW" alt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題為討論大宗</a:t>
            </a:r>
            <a:endParaRPr lang="zh-TW" altLang="en-US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 rot="5400000">
            <a:off x="4747931" y="-10475"/>
            <a:ext cx="614255" cy="4104456"/>
          </a:xfrm>
          <a:prstGeom prst="rect">
            <a:avLst/>
          </a:prstGeom>
          <a:noFill/>
          <a:ln w="762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 rot="5400000">
            <a:off x="8443850" y="1622197"/>
            <a:ext cx="614255" cy="839111"/>
          </a:xfrm>
          <a:prstGeom prst="rect">
            <a:avLst/>
          </a:prstGeom>
          <a:noFill/>
          <a:ln w="762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線箭頭接點 13"/>
          <p:cNvCxnSpPr/>
          <p:nvPr/>
        </p:nvCxnSpPr>
        <p:spPr bwMode="auto">
          <a:xfrm flipH="1">
            <a:off x="7101306" y="2135582"/>
            <a:ext cx="1230116" cy="4444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/>
          <p:cNvSpPr txBox="1"/>
          <p:nvPr/>
        </p:nvSpPr>
        <p:spPr>
          <a:xfrm>
            <a:off x="10194693" y="1310354"/>
            <a:ext cx="1426822" cy="415636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en-US" altLang="zh-TW" sz="1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102</a:t>
            </a:r>
            <a:r>
              <a:rPr lang="zh-TW" altLang="en-US" sz="1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年討論德國人數增加</a:t>
            </a:r>
            <a:endParaRPr lang="zh-TW" altLang="en-US" sz="1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直線箭頭接點 15"/>
          <p:cNvCxnSpPr/>
          <p:nvPr/>
        </p:nvCxnSpPr>
        <p:spPr bwMode="auto">
          <a:xfrm flipH="1">
            <a:off x="9129528" y="1668020"/>
            <a:ext cx="980471" cy="213061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96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TextBox 42"/>
          <p:cNvSpPr txBox="1"/>
          <p:nvPr/>
        </p:nvSpPr>
        <p:spPr>
          <a:xfrm>
            <a:off x="914599" y="332656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</a:t>
            </a:r>
            <a:r>
              <a:rPr lang="en-US" altLang="zh-TW" sz="4000" b="0" dirty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7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各</a:t>
            </a:r>
            <a:r>
              <a:rPr lang="zh-TW" altLang="en-US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月份前五大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關鍵字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(103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735" y="1124743"/>
            <a:ext cx="7560840" cy="5481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5292472" y="3096034"/>
            <a:ext cx="429072" cy="990547"/>
          </a:xfrm>
          <a:prstGeom prst="rect">
            <a:avLst/>
          </a:prstGeom>
          <a:noFill/>
          <a:ln w="38100" cap="flat" cmpd="sng" algn="ctr">
            <a:solidFill>
              <a:srgbClr val="FF8F8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8F8C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rot="5400000">
            <a:off x="5292473" y="4402522"/>
            <a:ext cx="429072" cy="990547"/>
          </a:xfrm>
          <a:prstGeom prst="rect">
            <a:avLst/>
          </a:prstGeom>
          <a:noFill/>
          <a:ln w="38100" cap="flat" cmpd="sng" algn="ctr">
            <a:solidFill>
              <a:srgbClr val="FF8F8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8F8C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 rot="5400000">
            <a:off x="3236003" y="3068324"/>
            <a:ext cx="429072" cy="990547"/>
          </a:xfrm>
          <a:prstGeom prst="rect">
            <a:avLst/>
          </a:prstGeom>
          <a:noFill/>
          <a:ln w="38100" cap="flat" cmpd="sng" algn="ctr">
            <a:solidFill>
              <a:srgbClr val="FF8F8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FF8F8C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130" y="1120366"/>
            <a:ext cx="8861642" cy="5476986"/>
          </a:xfrm>
          <a:prstGeom prst="rect">
            <a:avLst/>
          </a:prstGeom>
        </p:spPr>
      </p:pic>
      <p:sp>
        <p:nvSpPr>
          <p:cNvPr id="5" name="TextBox 42"/>
          <p:cNvSpPr txBox="1"/>
          <p:nvPr/>
        </p:nvSpPr>
        <p:spPr>
          <a:xfrm>
            <a:off x="3002831" y="678170"/>
            <a:ext cx="78644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TW" altLang="en-US" b="0" dirty="0" smtClean="0">
                <a:solidFill>
                  <a:schemeClr val="bg1"/>
                </a:solidFill>
              </a:rPr>
              <a:t>前</a:t>
            </a:r>
            <a:r>
              <a:rPr lang="zh-TW" altLang="en-US" b="0" dirty="0">
                <a:solidFill>
                  <a:schemeClr val="bg1"/>
                </a:solidFill>
              </a:rPr>
              <a:t>五大</a:t>
            </a:r>
            <a:r>
              <a:rPr lang="zh-TW" altLang="en-US" b="0" dirty="0" smtClean="0">
                <a:solidFill>
                  <a:schemeClr val="bg1"/>
                </a:solidFill>
              </a:rPr>
              <a:t>關鍵字在各月份分佈</a:t>
            </a:r>
            <a:r>
              <a:rPr lang="en-US" altLang="zh-TW" b="0" dirty="0" smtClean="0">
                <a:solidFill>
                  <a:schemeClr val="bg1"/>
                </a:solidFill>
              </a:rPr>
              <a:t>(103</a:t>
            </a:r>
            <a:r>
              <a:rPr lang="zh-TW" altLang="en-US" b="0" dirty="0" smtClean="0">
                <a:solidFill>
                  <a:schemeClr val="bg1"/>
                </a:solidFill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</a:rPr>
              <a:t>)</a:t>
            </a:r>
            <a:endParaRPr lang="zh-CN" altLang="en-US" sz="3200" b="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4071492" y="-1019895"/>
            <a:ext cx="895534" cy="5176059"/>
          </a:xfrm>
          <a:prstGeom prst="rect">
            <a:avLst/>
          </a:prstGeom>
          <a:noFill/>
          <a:ln w="76200" cap="flat" cmpd="sng" algn="ctr">
            <a:solidFill>
              <a:srgbClr val="FFB85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線箭頭接點 6"/>
          <p:cNvCxnSpPr/>
          <p:nvPr/>
        </p:nvCxnSpPr>
        <p:spPr bwMode="auto">
          <a:xfrm flipH="1">
            <a:off x="7116890" y="1568134"/>
            <a:ext cx="3123882" cy="50588"/>
          </a:xfrm>
          <a:prstGeom prst="straightConnector1">
            <a:avLst/>
          </a:prstGeom>
          <a:noFill/>
          <a:ln w="38100" cap="flat" cmpd="sng" algn="ctr">
            <a:solidFill>
              <a:srgbClr val="FFB8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字方塊 7"/>
          <p:cNvSpPr txBox="1"/>
          <p:nvPr/>
        </p:nvSpPr>
        <p:spPr>
          <a:xfrm>
            <a:off x="10250373" y="1271924"/>
            <a:ext cx="1872767" cy="1487956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en-US" altLang="zh-TW" sz="2000" b="1" dirty="0" smtClean="0">
                <a:solidFill>
                  <a:srgbClr val="FFB854"/>
                </a:solidFill>
              </a:rPr>
              <a:t>2,3,4</a:t>
            </a:r>
            <a:r>
              <a:rPr lang="zh-TW" altLang="en-US" sz="2000" b="1" dirty="0" smtClean="0">
                <a:solidFill>
                  <a:srgbClr val="FFB854"/>
                </a:solidFill>
              </a:rPr>
              <a:t>月</a:t>
            </a:r>
            <a:br>
              <a:rPr lang="zh-TW" altLang="en-US" sz="2000" b="1" dirty="0" smtClean="0">
                <a:solidFill>
                  <a:srgbClr val="FFB854"/>
                </a:solidFill>
              </a:rPr>
            </a:br>
            <a:r>
              <a:rPr lang="zh-TW" altLang="en-US" sz="2000" b="1" dirty="0" smtClean="0">
                <a:solidFill>
                  <a:srgbClr val="FFB854"/>
                </a:solidFill>
              </a:rPr>
              <a:t>亞裔在國外發生什麼事？</a:t>
            </a:r>
            <a:endParaRPr lang="zh-TW" altLang="en-US" sz="2000" b="1" dirty="0">
              <a:solidFill>
                <a:srgbClr val="FFB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7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41907" y="260648"/>
            <a:ext cx="10514536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 smtClean="0">
                <a:solidFill>
                  <a:schemeClr val="bg1">
                    <a:lumMod val="85000"/>
                  </a:schemeClr>
                </a:solidFill>
              </a:rPr>
              <a:t>反對</a:t>
            </a:r>
            <a:r>
              <a:rPr kumimoji="1" lang="en-US" altLang="zh-TW" sz="3600" dirty="0" smtClean="0">
                <a:solidFill>
                  <a:schemeClr val="bg1">
                    <a:lumMod val="85000"/>
                  </a:schemeClr>
                </a:solidFill>
              </a:rPr>
              <a:t>SCA-5</a:t>
            </a:r>
            <a:r>
              <a:rPr kumimoji="1" lang="zh-TW" altLang="en-US" sz="3600" dirty="0" smtClean="0">
                <a:solidFill>
                  <a:schemeClr val="bg1">
                    <a:lumMod val="85000"/>
                  </a:schemeClr>
                </a:solidFill>
              </a:rPr>
              <a:t>種族歧視法案</a:t>
            </a:r>
            <a:endParaRPr kumimoji="1" lang="zh-TW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895648"/>
            <a:ext cx="10429104" cy="58457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2785398" y="-74101"/>
            <a:ext cx="290850" cy="34563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rot="5400000">
            <a:off x="4858932" y="2044742"/>
            <a:ext cx="648073" cy="80251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8396" y="173099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2014/2/22</a:t>
            </a:r>
            <a:r>
              <a:rPr kumimoji="1" lang="zh-TW" altLang="en-US" dirty="0" smtClean="0">
                <a:solidFill>
                  <a:srgbClr val="FF0000"/>
                </a:solidFill>
              </a:rPr>
              <a:t>開始的請願貼文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TextBox 42"/>
          <p:cNvSpPr txBox="1"/>
          <p:nvPr/>
        </p:nvSpPr>
        <p:spPr>
          <a:xfrm>
            <a:off x="914599" y="332656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</a:t>
            </a:r>
            <a:r>
              <a:rPr lang="en-US" altLang="zh-TW" sz="4000" b="0" dirty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7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各</a:t>
            </a:r>
            <a:r>
              <a:rPr lang="zh-TW" altLang="en-US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月份前五大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關鍵字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(104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)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99" y="1028641"/>
            <a:ext cx="6192688" cy="52784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6197591" y="3803979"/>
            <a:ext cx="360041" cy="8342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 bwMode="auto">
          <a:xfrm rot="5400000">
            <a:off x="3722910" y="2348883"/>
            <a:ext cx="360041" cy="792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線箭頭接點 7"/>
          <p:cNvCxnSpPr/>
          <p:nvPr/>
        </p:nvCxnSpPr>
        <p:spPr bwMode="auto">
          <a:xfrm flipH="1">
            <a:off x="6794725" y="3575692"/>
            <a:ext cx="1487636" cy="64539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線箭頭接點 8"/>
          <p:cNvCxnSpPr>
            <a:endCxn id="9" idx="0"/>
          </p:cNvCxnSpPr>
          <p:nvPr/>
        </p:nvCxnSpPr>
        <p:spPr bwMode="auto">
          <a:xfrm flipH="1" flipV="1">
            <a:off x="4298975" y="2744928"/>
            <a:ext cx="3983387" cy="6840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文字方塊 9"/>
          <p:cNvSpPr txBox="1"/>
          <p:nvPr/>
        </p:nvSpPr>
        <p:spPr>
          <a:xfrm>
            <a:off x="8282361" y="3302676"/>
            <a:ext cx="1849262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zh-TW" altLang="en-US" b="1" dirty="0" smtClean="0">
                <a:solidFill>
                  <a:srgbClr val="FF8F8C"/>
                </a:solidFill>
              </a:rPr>
              <a:t>中國的討論增加</a:t>
            </a:r>
            <a:endParaRPr lang="zh-TW" altLang="en-US" b="1" dirty="0">
              <a:solidFill>
                <a:srgbClr val="FF8F8C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 rot="5400000">
            <a:off x="6182656" y="2309419"/>
            <a:ext cx="360041" cy="8043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TW" altLang="en-US"/>
          </a:p>
        </p:txBody>
      </p:sp>
      <p:cxnSp>
        <p:nvCxnSpPr>
          <p:cNvPr id="12" name="直線箭頭接點 11"/>
          <p:cNvCxnSpPr/>
          <p:nvPr/>
        </p:nvCxnSpPr>
        <p:spPr bwMode="auto">
          <a:xfrm flipH="1" flipV="1">
            <a:off x="6780989" y="2704334"/>
            <a:ext cx="1550434" cy="59834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矩形 12"/>
          <p:cNvSpPr/>
          <p:nvPr/>
        </p:nvSpPr>
        <p:spPr bwMode="auto">
          <a:xfrm rot="5400000">
            <a:off x="6197590" y="4369654"/>
            <a:ext cx="360041" cy="8342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TW" altLang="en-US"/>
          </a:p>
        </p:txBody>
      </p:sp>
      <p:cxnSp>
        <p:nvCxnSpPr>
          <p:cNvPr id="14" name="直線箭頭接點 13"/>
          <p:cNvCxnSpPr/>
          <p:nvPr/>
        </p:nvCxnSpPr>
        <p:spPr bwMode="auto">
          <a:xfrm flipH="1">
            <a:off x="6794723" y="3667864"/>
            <a:ext cx="1536700" cy="11189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74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29" y="1120366"/>
            <a:ext cx="8978148" cy="5548994"/>
          </a:xfrm>
          <a:prstGeom prst="rect">
            <a:avLst/>
          </a:prstGeom>
        </p:spPr>
      </p:pic>
      <p:sp>
        <p:nvSpPr>
          <p:cNvPr id="5" name="TextBox 42"/>
          <p:cNvSpPr txBox="1"/>
          <p:nvPr/>
        </p:nvSpPr>
        <p:spPr>
          <a:xfrm>
            <a:off x="3002831" y="678170"/>
            <a:ext cx="78644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TW" altLang="en-US" b="0" dirty="0" smtClean="0">
                <a:solidFill>
                  <a:schemeClr val="bg1"/>
                </a:solidFill>
              </a:rPr>
              <a:t>前</a:t>
            </a:r>
            <a:r>
              <a:rPr lang="zh-TW" altLang="en-US" b="0" dirty="0">
                <a:solidFill>
                  <a:schemeClr val="bg1"/>
                </a:solidFill>
              </a:rPr>
              <a:t>五大</a:t>
            </a:r>
            <a:r>
              <a:rPr lang="zh-TW" altLang="en-US" b="0" dirty="0" smtClean="0">
                <a:solidFill>
                  <a:schemeClr val="bg1"/>
                </a:solidFill>
              </a:rPr>
              <a:t>關鍵字在各月份分佈</a:t>
            </a:r>
            <a:r>
              <a:rPr lang="en-US" altLang="zh-TW" b="0" dirty="0" smtClean="0">
                <a:solidFill>
                  <a:schemeClr val="bg1"/>
                </a:solidFill>
              </a:rPr>
              <a:t>(104</a:t>
            </a:r>
            <a:r>
              <a:rPr lang="zh-TW" altLang="en-US" b="0" dirty="0" smtClean="0">
                <a:solidFill>
                  <a:schemeClr val="bg1"/>
                </a:solidFill>
              </a:rPr>
              <a:t>年</a:t>
            </a:r>
            <a:r>
              <a:rPr lang="en-US" altLang="zh-TW" b="0" dirty="0" smtClean="0">
                <a:solidFill>
                  <a:schemeClr val="bg1"/>
                </a:solidFill>
              </a:rPr>
              <a:t>)</a:t>
            </a:r>
            <a:endParaRPr lang="zh-CN" altLang="en-US" sz="3200" b="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4661085" y="-1609488"/>
            <a:ext cx="1444538" cy="6904249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線箭頭接點 6"/>
          <p:cNvCxnSpPr/>
          <p:nvPr/>
        </p:nvCxnSpPr>
        <p:spPr bwMode="auto">
          <a:xfrm flipH="1">
            <a:off x="8839872" y="1665948"/>
            <a:ext cx="542498" cy="353375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字方塊 7"/>
          <p:cNvSpPr txBox="1"/>
          <p:nvPr/>
        </p:nvSpPr>
        <p:spPr>
          <a:xfrm>
            <a:off x="9382370" y="1359773"/>
            <a:ext cx="1988271" cy="659549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marR="0" indent="0" defTabSz="914400" eaLnBrk="1" latinLnBrk="0" hangingPunct="1">
              <a:lnSpc>
                <a:spcPct val="100000"/>
              </a:lnSpc>
              <a:buClrTx/>
              <a:buSzTx/>
              <a:buNone/>
            </a:lvl1pPr>
          </a:lstStyle>
          <a:p>
            <a:r>
              <a:rPr lang="en-US" altLang="zh-TW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104</a:t>
            </a:r>
            <a:r>
              <a:rPr lang="zh-TW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年討論「中國」話題增加</a:t>
            </a:r>
          </a:p>
          <a:p>
            <a:endParaRPr lang="zh-TW" alt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TextBox 42"/>
          <p:cNvSpPr txBox="1"/>
          <p:nvPr/>
        </p:nvSpPr>
        <p:spPr>
          <a:xfrm>
            <a:off x="914599" y="332656"/>
            <a:ext cx="10585176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</a:t>
            </a:r>
            <a:r>
              <a:rPr lang="en-US" altLang="zh-TW" sz="4000" b="0" dirty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8</a:t>
            </a:r>
            <a:r>
              <a:rPr lang="zh-TW" altLang="en-US" sz="4000" b="0" dirty="0" smtClean="0">
                <a:solidFill>
                  <a:schemeClr val="bg1">
                    <a:lumMod val="8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文字雲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: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出現最多</a:t>
            </a:r>
            <a:r>
              <a:rPr lang="zh-TW" altLang="en-US" b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的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字為</a:t>
            </a:r>
            <a:r>
              <a:rPr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申請</a:t>
            </a:r>
            <a:r>
              <a:rPr lang="zh-TW" altLang="en-US" b="0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美國</a:t>
            </a:r>
            <a:r>
              <a:rPr lang="zh-TW" altLang="en-US" b="0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lang="zh-TW" altLang="en-US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學校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，</a:t>
            </a:r>
            <a:r>
              <a:rPr lang="en-US" altLang="zh-TW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4</a:t>
            </a:r>
            <a:r>
              <a:rPr lang="zh-TW" altLang="en-US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年間無差異</a:t>
            </a:r>
            <a:endParaRPr lang="zh-CN" altLang="en-US" sz="20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780" t="13324" r="14357" b="18073"/>
          <a:stretch/>
        </p:blipFill>
        <p:spPr>
          <a:xfrm>
            <a:off x="1372817" y="948209"/>
            <a:ext cx="4639212" cy="2912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9145" r="12201" b="15520"/>
          <a:stretch/>
        </p:blipFill>
        <p:spPr>
          <a:xfrm>
            <a:off x="6039414" y="1013876"/>
            <a:ext cx="4724065" cy="28953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t="8557" r="11961" b="16565"/>
          <a:stretch/>
        </p:blipFill>
        <p:spPr>
          <a:xfrm>
            <a:off x="1346647" y="3789040"/>
            <a:ext cx="4665382" cy="29688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t="6817" r="10069" b="14697"/>
          <a:stretch/>
        </p:blipFill>
        <p:spPr>
          <a:xfrm>
            <a:off x="6038806" y="3888723"/>
            <a:ext cx="4725280" cy="28849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5379688" y="3566622"/>
            <a:ext cx="633542" cy="3147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101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038199" y="3566622"/>
            <a:ext cx="633542" cy="3147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72390" y="3906936"/>
            <a:ext cx="633542" cy="3147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103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034154" y="3906350"/>
            <a:ext cx="633542" cy="3147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TW" sz="18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104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3" name="直線接點 12"/>
          <p:cNvCxnSpPr/>
          <p:nvPr/>
        </p:nvCxnSpPr>
        <p:spPr bwMode="auto">
          <a:xfrm flipH="1">
            <a:off x="6001880" y="3677298"/>
            <a:ext cx="3191" cy="5016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線接點 13"/>
          <p:cNvCxnSpPr/>
          <p:nvPr/>
        </p:nvCxnSpPr>
        <p:spPr bwMode="auto">
          <a:xfrm flipH="1">
            <a:off x="5632926" y="3912744"/>
            <a:ext cx="708442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06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綜合討論</a:t>
            </a:r>
            <a:endParaRPr kumimoji="1" lang="zh-TW" altLang="en-US" sz="3600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67318" y="1510579"/>
            <a:ext cx="10386482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留學版的內容為出國念研究所、博士，和前述短期交換學生有所不同。</a:t>
            </a:r>
            <a:endParaRPr kumimoji="1" lang="en-US" altLang="zh-TW" sz="2400" dirty="0" smtClean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分析顯示，台灣學生在短期留學（交換）選擇上選擇</a:t>
            </a:r>
            <a:r>
              <a:rPr kumimoji="1" lang="zh-TW" altLang="en-US" sz="2400" b="1" dirty="0" smtClean="0">
                <a:solidFill>
                  <a:srgbClr val="FF8F8C"/>
                </a:solidFill>
                <a:latin typeface="Microsoft JhengHei" charset="0"/>
                <a:ea typeface="Microsoft JhengHei" charset="0"/>
                <a:cs typeface="Microsoft JhengHei" charset="0"/>
              </a:rPr>
              <a:t>中國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的比例高，</a:t>
            </a:r>
            <a:r>
              <a:rPr kumimoji="1" lang="en-US" altLang="zh-TW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/>
            </a:r>
            <a:br>
              <a:rPr kumimoji="1" lang="en-US" altLang="zh-TW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</a:b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但是念研究所、博士班的學位仍以</a:t>
            </a:r>
            <a:r>
              <a:rPr kumimoji="1" lang="zh-TW" altLang="en-US" sz="2400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美國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為主。</a:t>
            </a:r>
          </a:p>
          <a:p>
            <a:pPr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留學版討論的主題以</a:t>
            </a:r>
            <a:r>
              <a:rPr kumimoji="1" lang="zh-TW" altLang="en-US" sz="2400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生活問題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及</a:t>
            </a:r>
            <a:r>
              <a:rPr kumimoji="1" lang="zh-TW" altLang="en-US" sz="2400" b="1" dirty="0" smtClean="0">
                <a:solidFill>
                  <a:srgbClr val="FFB854"/>
                </a:solidFill>
                <a:latin typeface="Microsoft JhengHei" charset="0"/>
                <a:ea typeface="Microsoft JhengHei" charset="0"/>
                <a:cs typeface="Microsoft JhengHei" charset="0"/>
              </a:rPr>
              <a:t>申請問題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為主；討論的國家以</a:t>
            </a:r>
            <a:r>
              <a:rPr kumimoji="1"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美國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最多，</a:t>
            </a:r>
            <a:r>
              <a:rPr kumimoji="1"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德國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其次，</a:t>
            </a:r>
            <a:r>
              <a:rPr kumimoji="1" lang="en-US" altLang="zh-TW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103~104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年開始討論</a:t>
            </a:r>
            <a:r>
              <a:rPr kumimoji="1"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中國</a:t>
            </a:r>
            <a:r>
              <a:rPr kumimoji="1" lang="zh-TW" altLang="en-US" sz="24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的話題漸增。</a:t>
            </a:r>
            <a:endParaRPr kumimoji="1" lang="en-US" altLang="zh-TW" sz="2400" dirty="0" smtClean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sz="2400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7473" y="2401744"/>
            <a:ext cx="2625436" cy="1325563"/>
          </a:xfrm>
        </p:spPr>
        <p:txBody>
          <a:bodyPr/>
          <a:lstStyle/>
          <a:p>
            <a:r>
              <a:rPr kumimoji="1" lang="en-US" altLang="zh-TW" b="1" dirty="0" smtClean="0">
                <a:solidFill>
                  <a:schemeClr val="bg1">
                    <a:lumMod val="95000"/>
                  </a:schemeClr>
                </a:solidFill>
              </a:rPr>
              <a:t>THANKS</a:t>
            </a:r>
            <a:endParaRPr kumimoji="1"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>
                <a:solidFill>
                  <a:schemeClr val="bg1">
                    <a:lumMod val="9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資料來源</a:t>
            </a:r>
            <a:endParaRPr kumimoji="1" lang="zh-TW" altLang="en-US" sz="3600" dirty="0">
              <a:solidFill>
                <a:schemeClr val="bg1">
                  <a:lumMod val="95000"/>
                </a:schemeClr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67318" y="1510579"/>
            <a:ext cx="10386482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zh-TW" altLang="en-US" sz="2400" dirty="0" smtClean="0">
              <a:solidFill>
                <a:srgbClr val="FFB854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4188" y="1483303"/>
            <a:ext cx="9547395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政府公開資料平台  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教育類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大專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校院本國學生出國進修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交流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https</a:t>
            </a:r>
            <a:r>
              <a:rPr lang="en-US" altLang="zh-CN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data.gov.tw/dataset/24730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)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614543" cy="4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27906"/>
            <a:ext cx="12197311" cy="46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142" y="-4027"/>
            <a:ext cx="9271715" cy="68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riYSkNhlyZPlsRh3RJ8P4WHCo8GVNd8BeSKQ5R65xFSdx73EhlkbL79RXZBj3RKnyUHpNi0sha1OIxT3yzkZHObQGBy8dEu6GV4ac2VxRgbPUWr72-f3AIQfBSDz9InbtLcALP6Tpy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5002" y="1185633"/>
            <a:ext cx="8654008" cy="53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2"/>
          <p:cNvSpPr txBox="1"/>
          <p:nvPr/>
        </p:nvSpPr>
        <p:spPr>
          <a:xfrm>
            <a:off x="914599" y="404664"/>
            <a:ext cx="7864400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#1</a:t>
            </a:r>
            <a:r>
              <a:rPr lang="zh-TW" altLang="en-US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人數總覽（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by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性別）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/>
          <p:cNvSpPr txBox="1"/>
          <p:nvPr/>
        </p:nvSpPr>
        <p:spPr>
          <a:xfrm>
            <a:off x="914599" y="332656"/>
            <a:ext cx="10225136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#2</a:t>
            </a:r>
            <a:r>
              <a:rPr lang="en-US" altLang="zh-TW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地區總覽（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by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學校）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17" y="1124744"/>
            <a:ext cx="8420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/>
          <p:cNvSpPr txBox="1"/>
          <p:nvPr/>
        </p:nvSpPr>
        <p:spPr>
          <a:xfrm>
            <a:off x="914599" y="332656"/>
            <a:ext cx="10225136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sz="4000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#3</a:t>
            </a:r>
            <a:r>
              <a:rPr lang="en-US" altLang="zh-TW" b="0" dirty="0" smtClean="0">
                <a:solidFill>
                  <a:schemeClr val="bg1">
                    <a:lumMod val="75000"/>
                  </a:schemeClr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TOP10</a:t>
            </a:r>
            <a:r>
              <a:rPr lang="zh-TW" altLang="en-US" sz="3200" b="0" dirty="0" smtClean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</a:rPr>
              <a:t>交換學校機會的學校</a:t>
            </a:r>
            <a:endParaRPr lang="zh-CN" altLang="en-US" sz="3200" b="0" dirty="0">
              <a:solidFill>
                <a:schemeClr val="bg1"/>
              </a:solidFill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876" y="1268760"/>
            <a:ext cx="937858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573</Words>
  <Application>Microsoft Macintosh PowerPoint</Application>
  <PresentationFormat>寬螢幕</PresentationFormat>
  <Paragraphs>74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Heiti TC Light</vt:lpstr>
      <vt:lpstr>Microsoft JhengHei</vt:lpstr>
      <vt:lpstr>宋体</vt:lpstr>
      <vt:lpstr>微軟正黑體</vt:lpstr>
      <vt:lpstr>微软雅黑</vt:lpstr>
      <vt:lpstr>新細明體</vt:lpstr>
      <vt:lpstr>Office 佈景主題</vt:lpstr>
      <vt:lpstr>交換去哪裡？ 8張圖帶你了解交換學生概況</vt:lpstr>
      <vt:lpstr>問題＆方法</vt:lpstr>
      <vt:lpstr>資料來源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綜合討論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郁修 顏</dc:creator>
  <cp:lastModifiedBy>郁修 顏</cp:lastModifiedBy>
  <cp:revision>19</cp:revision>
  <dcterms:created xsi:type="dcterms:W3CDTF">2018-08-07T06:44:11Z</dcterms:created>
  <dcterms:modified xsi:type="dcterms:W3CDTF">2018-08-08T06:04:34Z</dcterms:modified>
</cp:coreProperties>
</file>